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7"/>
  </p:notesMasterIdLst>
  <p:sldIdLst>
    <p:sldId id="256" r:id="rId2"/>
    <p:sldId id="268" r:id="rId3"/>
    <p:sldId id="257" r:id="rId4"/>
    <p:sldId id="267" r:id="rId5"/>
    <p:sldId id="258" r:id="rId6"/>
    <p:sldId id="284" r:id="rId7"/>
    <p:sldId id="274" r:id="rId8"/>
    <p:sldId id="281" r:id="rId9"/>
    <p:sldId id="282" r:id="rId10"/>
    <p:sldId id="283" r:id="rId11"/>
    <p:sldId id="285" r:id="rId12"/>
    <p:sldId id="286" r:id="rId13"/>
    <p:sldId id="287" r:id="rId14"/>
    <p:sldId id="288" r:id="rId15"/>
    <p:sldId id="270" r:id="rId1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276" autoAdjust="0"/>
    <p:restoredTop sz="94715"/>
  </p:normalViewPr>
  <p:slideViewPr>
    <p:cSldViewPr snapToGrid="0" snapToObjects="1" showGuides="1">
      <p:cViewPr>
        <p:scale>
          <a:sx n="123" d="100"/>
          <a:sy n="123" d="100"/>
        </p:scale>
        <p:origin x="440" y="88"/>
      </p:cViewPr>
      <p:guideLst>
        <p:guide orient="horz" pos="2159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930BB8-126C-4BF6-B4F4-842104A90A5D}" type="datetimeFigureOut">
              <a:rPr lang="en-IN" smtClean="0"/>
              <a:t>21/11/25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0A67CF-655D-4412-8F6E-D84C5127FA9D}" type="slidenum">
              <a:rPr lang="en-IN" smtClean="0"/>
              <a:t>‹#›</a:t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0A67CF-655D-4412-8F6E-D84C5127FA9D}" type="slidenum">
              <a:rPr lang="en-IN" smtClean="0"/>
              <a:t>2</a:t>
            </a:fld>
            <a:endParaRPr lang="en-I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BDD9F-289A-4812-B515-7915762985E2}" type="datetime1">
              <a:rPr lang="en-US" smtClean="0"/>
              <a:t>11/21/25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C246E7-CC1F-4702-AEB3-E283AD1BBB7D}" type="datetime1">
              <a:rPr lang="en-US" smtClean="0"/>
              <a:t>11/21/25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5293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DB59D-8E17-4365-A3DC-8CDC68FB829E}" type="datetime1">
              <a:rPr lang="en-US" smtClean="0"/>
              <a:t>11/21/25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BA880-8675-46A2-9177-036FDE7EB30E}" type="datetime1">
              <a:rPr lang="en-US" smtClean="0"/>
              <a:t>11/21/25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40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5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674BF-7DF7-4D5B-866B-EFC61DA7BF61}" type="datetime1">
              <a:rPr lang="en-US" smtClean="0"/>
              <a:t>11/21/25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2"/>
            <a:ext cx="4032504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4296" y="1600202"/>
            <a:ext cx="4032504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1B56F-6795-4196-8A20-CAFA83C0A195}" type="datetime1">
              <a:rPr lang="en-US" smtClean="0"/>
              <a:t>11/21/25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7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1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1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946C2-F4A1-4A87-9A03-2FAEB858E33F}" type="datetime1">
              <a:rPr lang="en-US" smtClean="0"/>
              <a:t>11/21/25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6C6F1-36C2-4221-BC93-4B41AFEFB91E}" type="datetime1">
              <a:rPr lang="en-US" smtClean="0"/>
              <a:t>11/21/25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11AA7-B474-46B8-AAAF-8C21173A6A8C}" type="datetime1">
              <a:rPr lang="en-US" smtClean="0"/>
              <a:t>11/21/25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7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3EA94-1D6B-40AD-B187-8184F0DF0622}" type="datetime1">
              <a:rPr lang="en-US" smtClean="0"/>
              <a:t>11/21/25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7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852AD-CE98-43C4-BA86-082FE163DE2A}" type="datetime1">
              <a:rPr lang="en-US" smtClean="0"/>
              <a:t>11/21/25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10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1025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/>
          <a:p>
            <a:pPr lvl="0"/>
            <a:r>
              <a:t>Click to edit Master title style</a:t>
            </a:r>
          </a:p>
        </p:txBody>
      </p:sp>
      <p:sp>
        <p:nvSpPr>
          <p:cNvPr id="1027" name="Text Placeholder 1026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1028" name="Date Placeholder 1027"/>
          <p:cNvSpPr>
            <a:spLocks noGrp="1"/>
          </p:cNvSpPr>
          <p:nvPr>
            <p:ph type="dt" sz="half" idx="2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z="1400"/>
            </a:lvl1pPr>
          </a:lstStyle>
          <a:p>
            <a:fld id="{B086278F-3EC3-4401-A0F3-517BF0BCD724}" type="datetime1">
              <a:rPr lang="en-US" smtClean="0"/>
              <a:t>11/21/25</a:t>
            </a:fld>
            <a:endParaRPr lang="en-US"/>
          </a:p>
        </p:txBody>
      </p:sp>
      <p:sp>
        <p:nvSpPr>
          <p:cNvPr id="1029" name="Footer Placeholder 1028"/>
          <p:cNvSpPr>
            <a:spLocks noGrp="1"/>
          </p:cNvSpPr>
          <p:nvPr>
            <p:ph type="ftr" sz="quarter" idx="3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1030" name="Slide Number Placeholder 1029"/>
          <p:cNvSpPr>
            <a:spLocks noGrp="1"/>
          </p:cNvSpPr>
          <p:nvPr>
            <p:ph type="sldNum" sz="quarter" idx="4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>
              <a:defRPr sz="1400"/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marL="0" lvl="0" indent="0" algn="ctr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3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3710" y="1374140"/>
            <a:ext cx="8487410" cy="2217420"/>
          </a:xfrm>
        </p:spPr>
        <p:txBody>
          <a:bodyPr>
            <a:normAutofit/>
          </a:bodyPr>
          <a:lstStyle/>
          <a:p>
            <a:r>
              <a:rPr lang="en-US" alt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Intelligent Customer Review Analyzer for E-Commerce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31520" y="4377690"/>
            <a:ext cx="7553960" cy="1913890"/>
          </a:xfrm>
        </p:spPr>
        <p:txBody>
          <a:bodyPr>
            <a:normAutofit fontScale="70000" lnSpcReduction="20000"/>
          </a:bodyPr>
          <a:lstStyle/>
          <a:p>
            <a:r>
              <a:rPr lang="en-IN" altLang="en-US" sz="2200" b="1" dirty="0">
                <a:gradFill>
                  <a:gsLst>
                    <a:gs pos="50000">
                      <a:schemeClr val="tx1"/>
                    </a:gs>
                    <a:gs pos="0">
                      <a:schemeClr val="tx1">
                        <a:lumMod val="25000"/>
                        <a:lumOff val="75000"/>
                      </a:schemeClr>
                    </a:gs>
                    <a:gs pos="100000">
                      <a:schemeClr val="tx1">
                        <a:lumMod val="85000"/>
                      </a:schemeClr>
                    </a:gs>
                  </a:gsLst>
                  <a:lin ang="5400000" scaled="1"/>
                </a:gradFill>
              </a:rPr>
              <a:t> </a:t>
            </a:r>
            <a:r>
              <a:rPr lang="en-US" sz="2200" b="1" dirty="0">
                <a:gradFill>
                  <a:gsLst>
                    <a:gs pos="50000">
                      <a:schemeClr val="tx1"/>
                    </a:gs>
                    <a:gs pos="0">
                      <a:schemeClr val="tx1">
                        <a:lumMod val="25000"/>
                        <a:lumOff val="75000"/>
                      </a:schemeClr>
                    </a:gs>
                    <a:gs pos="100000">
                      <a:schemeClr val="tx1">
                        <a:lumMod val="85000"/>
                      </a:schemeClr>
                    </a:gs>
                  </a:gsLst>
                  <a:lin ang="5400000" scaled="1"/>
                </a:gradFill>
                <a:latin typeface="Times New Roman" panose="02020603050405020304" pitchFamily="18" charset="0"/>
                <a:cs typeface="Times New Roman" panose="02020603050405020304" pitchFamily="18" charset="0"/>
              </a:rPr>
              <a:t>By</a:t>
            </a:r>
          </a:p>
          <a:p>
            <a:pPr>
              <a:lnSpc>
                <a:spcPct val="120000"/>
              </a:lnSpc>
            </a:pPr>
            <a:r>
              <a:rPr lang="en-IN" altLang="en-US" sz="2700" b="1" dirty="0">
                <a:gradFill>
                  <a:gsLst>
                    <a:gs pos="50000">
                      <a:schemeClr val="tx1"/>
                    </a:gs>
                    <a:gs pos="0">
                      <a:schemeClr val="tx1">
                        <a:lumMod val="25000"/>
                        <a:lumOff val="75000"/>
                      </a:schemeClr>
                    </a:gs>
                    <a:gs pos="100000">
                      <a:schemeClr val="tx1">
                        <a:lumMod val="85000"/>
                      </a:schemeClr>
                    </a:gs>
                  </a:gsLst>
                  <a:lin ang="5400000" scaled="1"/>
                </a:gradFill>
                <a:latin typeface="Times New Roman" panose="02020603050405020304" pitchFamily="18" charset="0"/>
                <a:cs typeface="Times New Roman" panose="02020603050405020304" pitchFamily="18" charset="0"/>
              </a:rPr>
              <a:t>Name:  AKSHAY Ladha</a:t>
            </a:r>
            <a:br>
              <a:rPr lang="en-US" sz="2700" b="1" dirty="0">
                <a:gradFill>
                  <a:gsLst>
                    <a:gs pos="50000">
                      <a:schemeClr val="tx1"/>
                    </a:gs>
                    <a:gs pos="0">
                      <a:schemeClr val="tx1">
                        <a:lumMod val="25000"/>
                        <a:lumOff val="75000"/>
                      </a:schemeClr>
                    </a:gs>
                    <a:gs pos="100000">
                      <a:schemeClr val="tx1">
                        <a:lumMod val="85000"/>
                      </a:schemeClr>
                    </a:gs>
                  </a:gsLst>
                  <a:lin ang="5400000" scaled="1"/>
                </a:gra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altLang="en-US" sz="2700" b="1" dirty="0">
                <a:gradFill>
                  <a:gsLst>
                    <a:gs pos="50000">
                      <a:schemeClr val="tx1"/>
                    </a:gs>
                    <a:gs pos="0">
                      <a:schemeClr val="tx1">
                        <a:lumMod val="25000"/>
                        <a:lumOff val="75000"/>
                      </a:schemeClr>
                    </a:gs>
                    <a:gs pos="100000">
                      <a:schemeClr val="tx1">
                        <a:lumMod val="85000"/>
                      </a:schemeClr>
                    </a:gs>
                  </a:gsLst>
                  <a:lin ang="5400000" scaled="1"/>
                </a:gradFill>
                <a:latin typeface="Times New Roman" panose="02020603050405020304" pitchFamily="18" charset="0"/>
                <a:cs typeface="Times New Roman" panose="02020603050405020304" pitchFamily="18" charset="0"/>
              </a:rPr>
              <a:t>Employee ID : - 8178150</a:t>
            </a:r>
            <a:br>
              <a:rPr lang="en-US" sz="2700" b="1" dirty="0">
                <a:gradFill>
                  <a:gsLst>
                    <a:gs pos="50000">
                      <a:schemeClr val="tx1"/>
                    </a:gs>
                    <a:gs pos="0">
                      <a:schemeClr val="tx1">
                        <a:lumMod val="25000"/>
                        <a:lumOff val="75000"/>
                      </a:schemeClr>
                    </a:gs>
                    <a:gs pos="100000">
                      <a:schemeClr val="tx1">
                        <a:lumMod val="85000"/>
                      </a:schemeClr>
                    </a:gs>
                  </a:gsLst>
                  <a:lin ang="5400000" scaled="1"/>
                </a:gra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altLang="en-US" sz="2700" b="1" dirty="0">
                <a:gradFill>
                  <a:gsLst>
                    <a:gs pos="50000">
                      <a:schemeClr val="tx1"/>
                    </a:gs>
                    <a:gs pos="0">
                      <a:schemeClr val="tx1">
                        <a:lumMod val="25000"/>
                        <a:lumOff val="75000"/>
                      </a:schemeClr>
                    </a:gs>
                    <a:gs pos="100000">
                      <a:schemeClr val="tx1">
                        <a:lumMod val="85000"/>
                      </a:schemeClr>
                    </a:gs>
                  </a:gsLst>
                  <a:lin ang="5400000" scaled="1"/>
                </a:gradFill>
                <a:latin typeface="Times New Roman" panose="02020603050405020304" pitchFamily="18" charset="0"/>
                <a:cs typeface="Times New Roman" panose="02020603050405020304" pitchFamily="18" charset="0"/>
              </a:rPr>
              <a:t>AWS Intern</a:t>
            </a:r>
            <a:br>
              <a:rPr lang="en-US" sz="2700" b="1" dirty="0">
                <a:gradFill>
                  <a:gsLst>
                    <a:gs pos="50000">
                      <a:schemeClr val="tx1"/>
                    </a:gs>
                    <a:gs pos="0">
                      <a:schemeClr val="tx1">
                        <a:lumMod val="25000"/>
                        <a:lumOff val="75000"/>
                      </a:schemeClr>
                    </a:gs>
                    <a:gs pos="100000">
                      <a:schemeClr val="tx1">
                        <a:lumMod val="85000"/>
                      </a:schemeClr>
                    </a:gs>
                  </a:gsLst>
                  <a:lin ang="5400000" scaled="1"/>
                </a:gra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700" b="1" dirty="0">
              <a:gradFill>
                <a:gsLst>
                  <a:gs pos="50000">
                    <a:schemeClr val="tx1"/>
                  </a:gs>
                  <a:gs pos="0">
                    <a:schemeClr val="tx1">
                      <a:lumMod val="25000"/>
                      <a:lumOff val="75000"/>
                    </a:schemeClr>
                  </a:gs>
                  <a:gs pos="100000">
                    <a:schemeClr val="tx1">
                      <a:lumMod val="85000"/>
                    </a:schemeClr>
                  </a:gs>
                </a:gsLst>
                <a:lin ang="5400000" scaled="1"/>
              </a:gra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en-IN" altLang="en-US" sz="2700" b="1" dirty="0">
                <a:gradFill>
                  <a:gsLst>
                    <a:gs pos="50000">
                      <a:schemeClr val="tx1"/>
                    </a:gs>
                    <a:gs pos="0">
                      <a:schemeClr val="tx1">
                        <a:lumMod val="25000"/>
                        <a:lumOff val="75000"/>
                      </a:schemeClr>
                    </a:gs>
                    <a:gs pos="100000">
                      <a:schemeClr val="tx1">
                        <a:lumMod val="85000"/>
                      </a:schemeClr>
                    </a:gs>
                  </a:gsLst>
                  <a:lin ang="5400000" scaled="1"/>
                </a:gradFill>
                <a:latin typeface="Times New Roman" panose="02020603050405020304" pitchFamily="18" charset="0"/>
                <a:cs typeface="Times New Roman" panose="02020603050405020304" pitchFamily="18" charset="0"/>
              </a:rPr>
              <a:t>Manager </a:t>
            </a:r>
            <a:r>
              <a:rPr lang="en-US" sz="2700" b="1" dirty="0">
                <a:gradFill>
                  <a:gsLst>
                    <a:gs pos="50000">
                      <a:schemeClr val="tx1"/>
                    </a:gs>
                    <a:gs pos="0">
                      <a:schemeClr val="tx1">
                        <a:lumMod val="25000"/>
                        <a:lumOff val="75000"/>
                      </a:schemeClr>
                    </a:gs>
                    <a:gs pos="100000">
                      <a:schemeClr val="tx1">
                        <a:lumMod val="85000"/>
                      </a:schemeClr>
                    </a:gs>
                  </a:gsLst>
                  <a:lin ang="5400000" scaled="1"/>
                </a:gra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IN" altLang="en-US" sz="2700" b="1" dirty="0">
                <a:gradFill>
                  <a:gsLst>
                    <a:gs pos="50000">
                      <a:schemeClr val="tx1"/>
                    </a:gs>
                    <a:gs pos="0">
                      <a:schemeClr val="tx1">
                        <a:lumMod val="25000"/>
                        <a:lumOff val="75000"/>
                      </a:schemeClr>
                    </a:gs>
                    <a:gs pos="100000">
                      <a:schemeClr val="tx1">
                        <a:lumMod val="85000"/>
                      </a:schemeClr>
                    </a:gs>
                  </a:gsLst>
                  <a:lin ang="5400000" scaled="1"/>
                </a:gradFill>
                <a:latin typeface="Times New Roman" panose="02020603050405020304" pitchFamily="18" charset="0"/>
                <a:cs typeface="Times New Roman" panose="02020603050405020304" pitchFamily="18" charset="0"/>
              </a:rPr>
              <a:t> Ravi Kumar Jagarlapudi</a:t>
            </a:r>
            <a:r>
              <a:rPr lang="en-US" sz="2700" b="1" dirty="0">
                <a:gradFill>
                  <a:gsLst>
                    <a:gs pos="50000">
                      <a:schemeClr val="tx1"/>
                    </a:gs>
                    <a:gs pos="0">
                      <a:schemeClr val="tx1">
                        <a:lumMod val="25000"/>
                        <a:lumOff val="75000"/>
                      </a:schemeClr>
                    </a:gs>
                    <a:gs pos="100000">
                      <a:schemeClr val="tx1">
                        <a:lumMod val="85000"/>
                      </a:schemeClr>
                    </a:gs>
                  </a:gsLst>
                  <a:lin ang="5400000" scaled="1"/>
                </a:gra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lnSpc>
                <a:spcPct val="120000"/>
              </a:lnSpc>
            </a:pPr>
            <a:endParaRPr lang="en-US" sz="2700" b="1" dirty="0">
              <a:gradFill>
                <a:gsLst>
                  <a:gs pos="50000">
                    <a:schemeClr val="tx1"/>
                  </a:gs>
                  <a:gs pos="0">
                    <a:schemeClr val="tx1">
                      <a:lumMod val="25000"/>
                      <a:lumOff val="75000"/>
                    </a:schemeClr>
                  </a:gs>
                  <a:gs pos="100000">
                    <a:schemeClr val="tx1">
                      <a:lumMod val="85000"/>
                    </a:schemeClr>
                  </a:gs>
                </a:gsLst>
                <a:lin ang="5400000" scaled="1"/>
              </a:gra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600" b="1" dirty="0">
              <a:gradFill>
                <a:gsLst>
                  <a:gs pos="50000">
                    <a:schemeClr val="tx1"/>
                  </a:gs>
                  <a:gs pos="0">
                    <a:schemeClr val="tx1">
                      <a:lumMod val="25000"/>
                      <a:lumOff val="75000"/>
                    </a:schemeClr>
                  </a:gs>
                  <a:gs pos="100000">
                    <a:schemeClr val="tx1">
                      <a:lumMod val="8500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</a:t>
            </a:fld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5E2033-DE3F-4164-AC97-7892E211BE02}" type="datetime1">
              <a:rPr lang="en-US" smtClean="0"/>
              <a:t>11/21/25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8940" y="116205"/>
            <a:ext cx="2202180" cy="150495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GB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SERVICES USED</a:t>
            </a:r>
            <a:endParaRPr lang="en-GB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GB" sz="1800">
                <a:latin typeface="Times New Roman" panose="02020603050405020304" pitchFamily="18" charset="0"/>
                <a:cs typeface="Times New Roman" panose="02020603050405020304" pitchFamily="18" charset="0"/>
              </a:rPr>
              <a:t>Amazon DynamoDB</a:t>
            </a:r>
          </a:p>
          <a:p>
            <a:pPr lvl="1"/>
            <a:r>
              <a:rPr lang="en-US" altLang="en-GB" sz="1575">
                <a:latin typeface="Times New Roman" panose="02020603050405020304" pitchFamily="18" charset="0"/>
                <a:cs typeface="Times New Roman" panose="02020603050405020304" pitchFamily="18" charset="0"/>
              </a:rPr>
              <a:t>Serves as the database to store structured review data, including sentiment, rating, key phrases, and generated summaries.</a:t>
            </a:r>
          </a:p>
          <a:p>
            <a:endParaRPr lang="en-US" altLang="en-GB" sz="1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BA880-8675-46A2-9177-036FDE7EB30E}" type="datetime1">
              <a:rPr lang="en-US" smtClean="0"/>
              <a:t>11/21/25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10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3400" y="116205"/>
            <a:ext cx="2077720" cy="8013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668FC0D-D6C0-6AAA-B12B-21F3DDF5ED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2279938"/>
            <a:ext cx="7772400" cy="3393498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GB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SERVICES USED</a:t>
            </a:r>
            <a:endParaRPr lang="en-GB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GB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Amazon </a:t>
            </a:r>
            <a:r>
              <a:rPr lang="en-US" altLang="en-GB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SageMaker</a:t>
            </a:r>
            <a:r>
              <a:rPr lang="en-US" altLang="en-GB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(JumpStart Model)</a:t>
            </a:r>
          </a:p>
          <a:p>
            <a:pPr lvl="1"/>
            <a:r>
              <a:rPr lang="en-US" altLang="en-GB" sz="15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Used to deploy a pre-trained text summarization model, which generates a consolidated summary of all customer reviews.</a:t>
            </a:r>
          </a:p>
          <a:p>
            <a:pPr lvl="1"/>
            <a:endParaRPr lang="en-US" altLang="en-GB" sz="1575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BA880-8675-46A2-9177-036FDE7EB30E}" type="datetime1">
              <a:rPr lang="en-US" smtClean="0"/>
              <a:t>11/21/25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11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3400" y="116205"/>
            <a:ext cx="2077720" cy="8013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9509D61-57ED-BD63-3E7C-DC5004B571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565607"/>
            <a:ext cx="7772400" cy="3223078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GB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SERVICES USED</a:t>
            </a:r>
            <a:endParaRPr lang="en-GB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GB" sz="1800">
                <a:latin typeface="Times New Roman" panose="02020603050405020304" pitchFamily="18" charset="0"/>
                <a:cs typeface="Times New Roman" panose="02020603050405020304" pitchFamily="18" charset="0"/>
              </a:rPr>
              <a:t>Amazon QuickSight</a:t>
            </a:r>
            <a:r>
              <a:rPr lang="en-IN" alt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 and Cloud Watch</a:t>
            </a:r>
            <a:endParaRPr lang="en-US" altLang="en-GB" sz="18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altLang="en-GB" sz="1575">
                <a:latin typeface="Times New Roman" panose="02020603050405020304" pitchFamily="18" charset="0"/>
                <a:cs typeface="Times New Roman" panose="02020603050405020304" pitchFamily="18" charset="0"/>
              </a:rPr>
              <a:t>Used to create dashboards and visualizations, including KPIs, sentiment distribution, rating analysis, and review tables.</a:t>
            </a:r>
            <a:r>
              <a:rPr lang="en-IN" altLang="en-US" sz="1575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lvl="1"/>
            <a:r>
              <a:rPr lang="en-IN" altLang="en-US" sz="1575">
                <a:latin typeface="Times New Roman" panose="02020603050405020304" pitchFamily="18" charset="0"/>
                <a:cs typeface="Times New Roman" panose="02020603050405020304" pitchFamily="18" charset="0"/>
              </a:rPr>
              <a:t>Cloud used for logs monitoring.</a:t>
            </a:r>
          </a:p>
          <a:p>
            <a:pPr lvl="1"/>
            <a:endParaRPr lang="en-IN" altLang="en-US" sz="1575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BA880-8675-46A2-9177-036FDE7EB30E}" type="datetime1">
              <a:rPr lang="en-US" smtClean="0"/>
              <a:t>11/21/25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12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3400" y="116205"/>
            <a:ext cx="2077720" cy="8013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0F97B56-95C3-0937-A7BE-AF14A279C3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850462"/>
            <a:ext cx="7772400" cy="2570238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GB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FINAL RESULT</a:t>
            </a:r>
            <a:endParaRPr lang="en-GB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alt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en-GB" sz="1800">
                <a:latin typeface="Times New Roman" panose="02020603050405020304" pitchFamily="18" charset="0"/>
                <a:cs typeface="Times New Roman" panose="02020603050405020304" pitchFamily="18" charset="0"/>
              </a:rPr>
              <a:t>he final QuickSight dashboard provides an interactive, end-to-end visualization of customer reviews, including KPIs, sentiment analysis, keyword insights, and product category trends, enabling clear and actionable business insights.</a:t>
            </a:r>
          </a:p>
          <a:p>
            <a:endParaRPr lang="en-US" altLang="en-GB" sz="1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BA880-8675-46A2-9177-036FDE7EB30E}" type="datetime1">
              <a:rPr lang="en-US" smtClean="0"/>
              <a:t>11/21/25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13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3400" y="116205"/>
            <a:ext cx="2077720" cy="8013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0E3F49E-3B50-1049-39BD-5FB743B5EC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566554"/>
            <a:ext cx="8229600" cy="3678671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886" y="294640"/>
            <a:ext cx="7094623" cy="1143000"/>
          </a:xfrm>
        </p:spPr>
        <p:txBody>
          <a:bodyPr/>
          <a:lstStyle/>
          <a:p>
            <a:r>
              <a:rPr lang="en-IN" alt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ENAHNCEMENT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Incorporate Amazon Kinesis to handle customer reviews in real time instead of relying on batch uploads, enabling immediate sentiment analysis and live dashboard refreshes.</a:t>
            </a:r>
          </a:p>
          <a:p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 Amazon Translate to automatically convert multilingual reviews into English, making them ready for Comprehend-based analysis.</a:t>
            </a:r>
          </a:p>
          <a:p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Leverage Amazon </a:t>
            </a:r>
            <a:r>
              <a:rPr lang="en-IN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SageMaker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create a recommendation model that suggests products by learning from sentiment trends and key phrases in customer feedback.</a:t>
            </a:r>
          </a:p>
          <a:p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Amazon SNS to trigger instant notifications when there’s a spike in negative sentiment or when critical keywords like “refund” or “damaged” appear frequently.</a:t>
            </a:r>
            <a:endParaRPr lang="en-US" altLang="en-GB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BA880-8675-46A2-9177-036FDE7EB30E}" type="datetime1">
              <a:rPr lang="en-US" smtClean="0"/>
              <a:t>11/21/25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14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6280" y="0"/>
            <a:ext cx="2077720" cy="90741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15</a:t>
            </a:fld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29B39-6347-46B1-988E-7C172B5A3F50}" type="datetime1">
              <a:rPr lang="en-US" smtClean="0"/>
              <a:t>11/21/25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705B4D2-1B74-0C6F-305A-3F3FDE8AA1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68F466C-2E0A-56D7-CDE1-D4C4599B90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19A9200-9B16-6D86-DF9D-4F3DB4F238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6280" y="0"/>
            <a:ext cx="2077720" cy="90741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I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GENDA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</a:t>
            </a:r>
            <a:b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sz="3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br>
              <a:rPr lang="en-US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altLang="en-GB" sz="3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</a:t>
            </a:r>
          </a:p>
          <a:p>
            <a:endParaRPr lang="en-US" sz="3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altLang="en-US" sz="3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Approach</a:t>
            </a:r>
            <a:br>
              <a:rPr lang="en-US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3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altLang="en-US" sz="3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Architecture </a:t>
            </a:r>
            <a:br>
              <a:rPr lang="en-US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altLang="en-GB" sz="3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altLang="en-US" sz="3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Services Used </a:t>
            </a:r>
          </a:p>
          <a:p>
            <a:pPr marL="0" indent="0">
              <a:buNone/>
            </a:pPr>
            <a:endParaRPr lang="en-IN" altLang="en-US" sz="3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altLang="en-US" sz="3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Final Result</a:t>
            </a:r>
            <a:br>
              <a:rPr lang="en-US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altLang="en-GB" sz="3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altLang="en-US" sz="3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Enhancement</a:t>
            </a:r>
            <a:br>
              <a:rPr lang="en-US" dirty="0"/>
            </a:br>
            <a:endParaRPr lang="en-US" altLang="en-GB" dirty="0"/>
          </a:p>
          <a:p>
            <a:pPr marL="0" indent="0">
              <a:buNone/>
            </a:pPr>
            <a:endParaRPr lang="en-US" dirty="0"/>
          </a:p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2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D6A1C-B331-4013-9768-903A4FACBBCF}" type="datetime1">
              <a:rPr lang="en-US" smtClean="0"/>
              <a:t>11/21/25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8940" y="116205"/>
            <a:ext cx="2202180" cy="118173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I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NTRODUCTION</a:t>
            </a:r>
            <a:r>
              <a:rPr lang="en-IN" b="1" dirty="0"/>
              <a:t>   </a:t>
            </a:r>
            <a:endParaRPr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40"/>
            <a:ext cx="8229600" cy="4708525"/>
          </a:xfrm>
        </p:spPr>
        <p:txBody>
          <a:bodyPr>
            <a:normAutofit fontScale="40000" lnSpcReduction="20000"/>
          </a:bodyPr>
          <a:lstStyle/>
          <a:p>
            <a:pPr algn="just"/>
            <a:endParaRPr lang="en-IN" sz="2000" dirty="0"/>
          </a:p>
          <a:p>
            <a:pPr>
              <a:lnSpc>
                <a:spcPct val="150000"/>
              </a:lnSpc>
            </a:pPr>
            <a:r>
              <a:rPr lang="en-IN" sz="4800" dirty="0"/>
              <a:t>E-commerce platforms receive a huge volume of customer reviews, making manual analysis slow and unreliable.</a:t>
            </a:r>
          </a:p>
          <a:p>
            <a:pPr>
              <a:lnSpc>
                <a:spcPct val="150000"/>
              </a:lnSpc>
            </a:pPr>
            <a:r>
              <a:rPr lang="en-IN" sz="4800" dirty="0"/>
              <a:t>This solution automates the entire review-processing workflow using AWS services to deliver speed, consistency, and scalability.</a:t>
            </a:r>
          </a:p>
          <a:p>
            <a:pPr>
              <a:lnSpc>
                <a:spcPct val="150000"/>
              </a:lnSpc>
            </a:pPr>
            <a:r>
              <a:rPr lang="en-IN" sz="4800" dirty="0"/>
              <a:t>It uses Amazon Comprehend and a </a:t>
            </a:r>
            <a:r>
              <a:rPr lang="en-IN" sz="4800" dirty="0" err="1"/>
              <a:t>SageMaker</a:t>
            </a:r>
            <a:r>
              <a:rPr lang="en-IN" sz="4800" dirty="0"/>
              <a:t> model to perform sentiment detection, extract key phrases, and generate concise summaries.</a:t>
            </a:r>
          </a:p>
          <a:p>
            <a:pPr>
              <a:lnSpc>
                <a:spcPct val="150000"/>
              </a:lnSpc>
            </a:pPr>
            <a:r>
              <a:rPr lang="en-IN" sz="4800" dirty="0"/>
              <a:t>All processed insights are stored in DynamoDB and presented through </a:t>
            </a:r>
            <a:r>
              <a:rPr lang="en-IN" sz="4800" dirty="0" err="1"/>
              <a:t>QuickSight</a:t>
            </a:r>
            <a:r>
              <a:rPr lang="en-IN" sz="4800" dirty="0"/>
              <a:t> dashboards for easy interpretation.</a:t>
            </a:r>
          </a:p>
          <a:p>
            <a:pPr>
              <a:lnSpc>
                <a:spcPct val="150000"/>
              </a:lnSpc>
            </a:pPr>
            <a:r>
              <a:rPr lang="en-IN" sz="4800" dirty="0"/>
              <a:t>This helps businesses gauge customer sentiment, spot recurring issues, and enhance products based on data-driven insights.</a:t>
            </a:r>
            <a:endParaRPr lang="en-IN" sz="2000" dirty="0"/>
          </a:p>
          <a:p>
            <a:pPr marL="0" indent="0" algn="just">
              <a:buNone/>
            </a:pPr>
            <a:endParaRPr lang="en-IN" sz="2000" dirty="0"/>
          </a:p>
          <a:p>
            <a:pPr marL="0" indent="0" algn="just">
              <a:buNone/>
            </a:pPr>
            <a:endParaRPr lang="en-IN" sz="2000" dirty="0"/>
          </a:p>
          <a:p>
            <a:pPr marL="0" indent="0" algn="just">
              <a:buNone/>
            </a:pPr>
            <a:endParaRPr lang="en-IN" sz="2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3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C67A9-BCDB-4E25-B6C6-09F8779DC07E}" type="datetime1">
              <a:rPr lang="en-US" smtClean="0"/>
              <a:t>11/21/25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8940" y="116205"/>
            <a:ext cx="2202180" cy="131254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238992"/>
            <a:ext cx="6576061" cy="887730"/>
          </a:xfrm>
        </p:spPr>
        <p:txBody>
          <a:bodyPr>
            <a:normAutofit fontScale="90000"/>
          </a:bodyPr>
          <a:lstStyle/>
          <a:p>
            <a:r>
              <a:rPr lang="en-US" sz="4445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IN" altLang="en-US" sz="4445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ROBLEM STATEMENT</a:t>
            </a:r>
            <a:r>
              <a:rPr lang="en-US" sz="4900" b="1" dirty="0"/>
              <a:t> </a:t>
            </a:r>
            <a:endParaRPr lang="en-IN" b="1" dirty="0"/>
          </a:p>
        </p:txBody>
      </p:sp>
      <p:sp>
        <p:nvSpPr>
          <p:cNvPr id="5" name="Rectangle 2"/>
          <p:cNvSpPr>
            <a:spLocks noGrp="1" noChangeArrowheads="1"/>
          </p:cNvSpPr>
          <p:nvPr>
            <p:ph idx="1"/>
          </p:nvPr>
        </p:nvSpPr>
        <p:spPr bwMode="auto">
          <a:xfrm>
            <a:off x="515620" y="1734185"/>
            <a:ext cx="7954010" cy="4495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noAutofit/>
          </a:bodyPr>
          <a:lstStyle/>
          <a:p>
            <a:pPr marL="0" indent="0" rtl="0" eaLnBrk="0" hangingPunct="0">
              <a:lnSpc>
                <a:spcPct val="150000"/>
              </a:lnSpc>
              <a:spcBef>
                <a:spcPct val="0"/>
              </a:spcBef>
              <a:buNone/>
            </a:pP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E-commerce platforms generate huge amounts of customer reviews, making it challenging for businesses to manually extract useful insights.</a:t>
            </a:r>
            <a:b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Going through reviews by hand is slow, inconsistent, and prone to mistakes, causing important complaints and sentiment trends to be overlooked.</a:t>
            </a:r>
            <a:b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Traditional methods struggle to identify customer mood, common issues, or rising concerns. especially when handling large datasets across multiple product categories.</a:t>
            </a:r>
            <a:b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Organizations need an automated, scalable, and intelligent system that can </a:t>
            </a:r>
            <a:r>
              <a:rPr lang="en-IN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analyze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reviews, summarize customer feedback, and deliver real-time, actionable insights.</a:t>
            </a:r>
            <a:endParaRPr lang="en-US" altLang="en-GB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54330" indent="-354330" algn="just" rtl="0" eaLnBrk="0" hangingPunct="0">
              <a:lnSpc>
                <a:spcPct val="150000"/>
              </a:lnSpc>
              <a:spcBef>
                <a:spcPct val="0"/>
              </a:spcBef>
            </a:pPr>
            <a:endParaRPr lang="en-US" altLang="en-GB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 rtl="0" eaLnBrk="0" hangingPunct="0">
              <a:spcBef>
                <a:spcPct val="0"/>
              </a:spcBef>
            </a:pPr>
            <a:endParaRPr lang="en-US" altLang="en-GB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4</a:t>
            </a:fld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0C733A-7B04-48F8-ADDB-086E2983365B}" type="datetime1">
              <a:rPr lang="en-US" smtClean="0"/>
              <a:t>11/21/25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8940" y="116205"/>
            <a:ext cx="2202180" cy="88773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4638"/>
            <a:ext cx="6016333" cy="1076180"/>
          </a:xfrm>
        </p:spPr>
        <p:txBody>
          <a:bodyPr>
            <a:normAutofit/>
          </a:bodyPr>
          <a:lstStyle/>
          <a:p>
            <a:r>
              <a:rPr lang="en-I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APPROACH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4272"/>
            <a:ext cx="8481060" cy="4935855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IN" sz="17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Ingestion via S3 Trigger:</a:t>
            </a:r>
            <a:br>
              <a:rPr lang="en-I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Customer review CSV files are uploaded to Amazon S3, which automatically activates a Lambda function to initiate the processing workflow.</a:t>
            </a:r>
          </a:p>
          <a:p>
            <a:r>
              <a:rPr lang="en-IN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Automated NLP Analysis with Amazon Comprehend:</a:t>
            </a:r>
            <a:br>
              <a:rPr lang="en-I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ingestion Lambda extracts review text and leverages Amazon Comprehend to identify sentiment and key phrases, transforming unstructured text into meaningful data.</a:t>
            </a:r>
          </a:p>
          <a:p>
            <a:r>
              <a:rPr lang="en-IN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Organized Storage in DynamoDB:</a:t>
            </a:r>
            <a:br>
              <a:rPr lang="en-I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processed information—such as sentiment score, rating, key phrases, and product category—is saved in the </a:t>
            </a:r>
            <a:r>
              <a:rPr lang="en-IN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ReviewAnalysis</a:t>
            </a:r>
            <a:r>
              <a:rPr lang="en-I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DynamoDB table for quick access and analysis.</a:t>
            </a:r>
          </a:p>
          <a:p>
            <a:r>
              <a:rPr lang="en-IN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Review Summarization with </a:t>
            </a:r>
            <a:r>
              <a:rPr lang="en-IN" sz="17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SageMaker</a:t>
            </a:r>
            <a:r>
              <a:rPr lang="en-IN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br>
              <a:rPr lang="en-I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secondary Lambda function fetches the processed reviews, sends them to a </a:t>
            </a:r>
            <a:r>
              <a:rPr lang="en-IN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SageMaker</a:t>
            </a:r>
            <a:r>
              <a:rPr lang="en-I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summarization model, and updates DynamoDB with the generated summary.</a:t>
            </a:r>
          </a:p>
          <a:p>
            <a:r>
              <a:rPr lang="en-IN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Visualization through </a:t>
            </a:r>
            <a:r>
              <a:rPr lang="en-IN" sz="17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QuickSight</a:t>
            </a:r>
            <a:r>
              <a:rPr lang="en-IN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Dashboards:</a:t>
            </a:r>
            <a:br>
              <a:rPr lang="en-I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final dataset and summaries are exported back to S3 and connected to Amazon </a:t>
            </a:r>
            <a:r>
              <a:rPr lang="en-IN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QuickSight</a:t>
            </a:r>
            <a:r>
              <a:rPr lang="en-I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where KPIs, sentiment trends, word clouds, and review tables are created for insights.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en-GB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5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93B07-0E47-416C-A0B9-A910CF79BF0C}" type="datetime1">
              <a:rPr lang="en-US" smtClean="0"/>
              <a:t>11/21/25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8940" y="116205"/>
            <a:ext cx="2202180" cy="88773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27" y="352108"/>
            <a:ext cx="7244773" cy="1143000"/>
          </a:xfrm>
        </p:spPr>
        <p:txBody>
          <a:bodyPr/>
          <a:lstStyle/>
          <a:p>
            <a:r>
              <a:rPr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S</a:t>
            </a: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YSTEM ARCHITECTURE </a:t>
            </a:r>
            <a:endParaRPr lang="en-GB" alt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40155" y="3325090"/>
            <a:ext cx="6538595" cy="2920134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BA880-8675-46A2-9177-036FDE7EB30E}" type="datetime1">
              <a:rPr lang="en-US" smtClean="0"/>
              <a:t>11/21/25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6</a:t>
            </a:fld>
            <a:endParaRPr lang="en-US"/>
          </a:p>
        </p:txBody>
      </p:sp>
      <p:sp>
        <p:nvSpPr>
          <p:cNvPr id="8" name="Text Box 7"/>
          <p:cNvSpPr txBox="1"/>
          <p:nvPr/>
        </p:nvSpPr>
        <p:spPr>
          <a:xfrm>
            <a:off x="505460" y="1841499"/>
            <a:ext cx="8161655" cy="148359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solution uses a modular, event-driven workflow where Amazon S3 triggers a Lambda function that carries out NLP tasks using Amazon Comprehend and a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BigBird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/Pegasus summarization model running on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SageMaker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All processed insights are saved in DynamoDB and later presented in interactive dashboards built in Amazon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QuickSight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GB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7900" y="116205"/>
            <a:ext cx="1633220" cy="110998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274638"/>
            <a:ext cx="8354291" cy="1143000"/>
          </a:xfrm>
        </p:spPr>
        <p:txBody>
          <a:bodyPr/>
          <a:lstStyle/>
          <a:p>
            <a:r>
              <a:rPr lang="en-IN" altLang="en-GB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SERVICES USED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7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A925B-3DE1-46BD-A346-3250C46054F8}" type="datetime1">
              <a:rPr lang="en-US" smtClean="0"/>
              <a:t>11/21/25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8940" y="116205"/>
            <a:ext cx="2202180" cy="887730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957580" y="1774190"/>
            <a:ext cx="6992620" cy="117030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en-GB"/>
              <a:t>1. Amazon S3 (Simple Storage Service)</a:t>
            </a:r>
          </a:p>
          <a:p>
            <a:endParaRPr lang="en-US" altLang="en-GB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GB"/>
              <a:t>Used to store raw customer review CSV files. Uploading a file triggers the ingestion Lambda function.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C37241A-A4EB-A86C-DB6D-A0570941D6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3029721"/>
            <a:ext cx="7772400" cy="337729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GB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SERVICES USED</a:t>
            </a:r>
            <a:endParaRPr lang="en-GB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GB" sz="1800" dirty="0"/>
              <a:t>AWS Lambda</a:t>
            </a:r>
          </a:p>
          <a:p>
            <a:pPr lvl="1"/>
            <a:r>
              <a:rPr lang="en-US" altLang="en-GB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Two Lambda functions are used:</a:t>
            </a:r>
          </a:p>
          <a:p>
            <a:pPr lvl="1"/>
            <a:r>
              <a:rPr lang="en-US" altLang="en-GB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Ingestion Lambda: Reads CSV from S3, calls Comprehend, stores cleaned data in DynamoDB.</a:t>
            </a:r>
          </a:p>
          <a:p>
            <a:endParaRPr lang="en-US" altLang="en-GB" sz="1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BA880-8675-46A2-9177-036FDE7EB30E}" type="datetime1">
              <a:rPr lang="en-US" smtClean="0"/>
              <a:t>11/21/25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8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3400" y="116205"/>
            <a:ext cx="2077720" cy="801370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3425825" y="1909445"/>
            <a:ext cx="3048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alt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EF5E6D5-6D11-E4A9-D4F0-2848F2320D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2878282"/>
            <a:ext cx="7772400" cy="336694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GB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SERVICES USED</a:t>
            </a:r>
            <a:endParaRPr lang="en-GB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GB" sz="1800">
                <a:latin typeface="Times New Roman" panose="02020603050405020304" pitchFamily="18" charset="0"/>
                <a:cs typeface="Times New Roman" panose="02020603050405020304" pitchFamily="18" charset="0"/>
              </a:rPr>
              <a:t>Summarization Lambda: </a:t>
            </a:r>
          </a:p>
          <a:p>
            <a:pPr lvl="1"/>
            <a:r>
              <a:rPr lang="en-US" altLang="en-GB" sz="1800">
                <a:latin typeface="Times New Roman" panose="02020603050405020304" pitchFamily="18" charset="0"/>
                <a:cs typeface="Times New Roman" panose="02020603050405020304" pitchFamily="18" charset="0"/>
              </a:rPr>
              <a:t>Fetches reviews from DynamoDB, sends them to SageMaker, and stores the summary.</a:t>
            </a:r>
          </a:p>
          <a:p>
            <a:pPr lvl="1"/>
            <a:r>
              <a:rPr lang="en-IN" alt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AWS S3 Trigger </a:t>
            </a:r>
          </a:p>
          <a:p>
            <a:pPr lvl="1"/>
            <a:endParaRPr lang="en-IN" altLang="en-US" sz="1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BA880-8675-46A2-9177-036FDE7EB30E}" type="datetime1">
              <a:rPr lang="en-US" smtClean="0"/>
              <a:t>11/21/25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9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3400" y="116205"/>
            <a:ext cx="2077720" cy="8013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8C92ADC-9442-63A6-89B4-03A8E57AAF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544137"/>
            <a:ext cx="7772400" cy="358202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7DB6EF"/>
      </a:accent1>
      <a:accent2>
        <a:srgbClr val="C0504D"/>
      </a:accent2>
      <a:accent3>
        <a:srgbClr val="FFFFFF"/>
      </a:accent3>
      <a:accent4>
        <a:srgbClr val="000000"/>
      </a:accent4>
      <a:accent5>
        <a:srgbClr val="C0D7F5"/>
      </a:accent5>
      <a:accent6>
        <a:srgbClr val="AC4744"/>
      </a:accent6>
      <a:hlink>
        <a:srgbClr val="0066CC"/>
      </a:hlink>
      <a:folHlink>
        <a:srgbClr val="800080"/>
      </a:folHlink>
    </a:clrScheme>
    <a:fontScheme name="">
      <a:majorFont>
        <a:latin typeface="Arial"/>
        <a:ea typeface="Arial"/>
        <a:cs typeface=""/>
      </a:majorFont>
      <a:minorFont>
        <a:latin typeface="Arial"/>
        <a:ea typeface="Ari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4"/>
        </a:accent5>
        <a:accent6>
          <a:srgbClr val="E5895B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7B7E5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BFAF7"/>
        </a:accent3>
        <a:accent4>
          <a:srgbClr val="000000"/>
        </a:accent4>
        <a:accent5>
          <a:srgbClr val="FFFFFF"/>
        </a:accent5>
        <a:accent6>
          <a:srgbClr val="7EB1E5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7B7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8080"/>
        </a:lt1>
        <a:dk2>
          <a:srgbClr val="FFFF99"/>
        </a:dk2>
        <a:lt2>
          <a:srgbClr val="005A58"/>
        </a:lt2>
        <a:accent1>
          <a:srgbClr val="006462"/>
        </a:accent1>
        <a:accent2>
          <a:srgbClr val="6D6FC7"/>
        </a:accent2>
        <a:accent3>
          <a:srgbClr val="AAC1C1"/>
        </a:accent3>
        <a:accent4>
          <a:srgbClr val="DCDCDC"/>
        </a:accent4>
        <a:accent5>
          <a:srgbClr val="AAB8B8"/>
        </a:accent5>
        <a:accent6>
          <a:srgbClr val="6163B2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800000"/>
        </a:lt1>
        <a:dk2>
          <a:srgbClr val="DFD293"/>
        </a:dk2>
        <a:lt2>
          <a:srgbClr val="5C1F00"/>
        </a:lt2>
        <a:accent1>
          <a:srgbClr val="CC3300"/>
        </a:accent1>
        <a:accent2>
          <a:srgbClr val="BE7960"/>
        </a:accent2>
        <a:accent3>
          <a:srgbClr val="C1AAAA"/>
        </a:accent3>
        <a:accent4>
          <a:srgbClr val="DCDCDC"/>
        </a:accent4>
        <a:accent5>
          <a:srgbClr val="E2ADAA"/>
        </a:accent5>
        <a:accent6>
          <a:srgbClr val="AA6C55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CCFFFF"/>
        </a:dk2>
        <a:lt2>
          <a:srgbClr val="003366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CDCDC"/>
        </a:accent4>
        <a:accent5>
          <a:srgbClr val="ADB9E2"/>
        </a:accent5>
        <a:accent6>
          <a:srgbClr val="009D0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00"/>
        </a:lt1>
        <a:dk2>
          <a:srgbClr val="E3EBF1"/>
        </a:dk2>
        <a:lt2>
          <a:srgbClr val="336699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CDCDC"/>
        </a:accent4>
        <a:accent5>
          <a:srgbClr val="AAADCA"/>
        </a:accent5>
        <a:accent6>
          <a:srgbClr val="3E7B43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86B5D"/>
        </a:lt1>
        <a:dk2>
          <a:srgbClr val="D1D1CB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CDCDC"/>
        </a:accent4>
        <a:accent5>
          <a:srgbClr val="C7C7C1"/>
        </a:accent5>
        <a:accent6>
          <a:srgbClr val="728D96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66699"/>
        </a:lt1>
        <a:dk2>
          <a:srgbClr val="FFFFFF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B9B9CA"/>
        </a:accent3>
        <a:accent4>
          <a:srgbClr val="DCDCDC"/>
        </a:accent4>
        <a:accent5>
          <a:srgbClr val="B7B5BF"/>
        </a:accent5>
        <a:accent6>
          <a:srgbClr val="5B5BE5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23E26"/>
        </a:lt1>
        <a:dk2>
          <a:srgbClr val="DFC08D"/>
        </a:dk2>
        <a:lt2>
          <a:srgbClr val="2D2015"/>
        </a:lt2>
        <a:accent1>
          <a:srgbClr val="8C7B70"/>
        </a:accent1>
        <a:accent2>
          <a:srgbClr val="8F5F2F"/>
        </a:accent2>
        <a:accent3>
          <a:srgbClr val="B3AFAB"/>
        </a:accent3>
        <a:accent4>
          <a:srgbClr val="DCDCDC"/>
        </a:accent4>
        <a:accent5>
          <a:srgbClr val="C5BFBC"/>
        </a:accent5>
        <a:accent6>
          <a:srgbClr val="805529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7DB6EF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C0D7F5"/>
        </a:accent5>
        <a:accent6>
          <a:srgbClr val="AC4744"/>
        </a:accent6>
        <a:hlink>
          <a:srgbClr val="0066CC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616</TotalTime>
  <Words>805</Words>
  <Application>Microsoft Macintosh PowerPoint</Application>
  <PresentationFormat>On-screen Show (4:3)</PresentationFormat>
  <Paragraphs>93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Times New Roman</vt:lpstr>
      <vt:lpstr>Default Design</vt:lpstr>
      <vt:lpstr> Intelligent Customer Review Analyzer for E-Commerce</vt:lpstr>
      <vt:lpstr>AGENDA            </vt:lpstr>
      <vt:lpstr>INTRODUCTION   </vt:lpstr>
      <vt:lpstr>PROBLEM STATEMENT </vt:lpstr>
      <vt:lpstr>APPROACH</vt:lpstr>
      <vt:lpstr>SYSTEM ARCHITECTURE </vt:lpstr>
      <vt:lpstr>SERVICES USED</vt:lpstr>
      <vt:lpstr>SERVICES USED</vt:lpstr>
      <vt:lpstr>SERVICES USED</vt:lpstr>
      <vt:lpstr>SERVICES USED</vt:lpstr>
      <vt:lpstr>SERVICES USED</vt:lpstr>
      <vt:lpstr>SERVICES USED</vt:lpstr>
      <vt:lpstr>FINAL RESULT</vt:lpstr>
      <vt:lpstr>FUTURE ENAHNCEMENT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CREATE A CUSTOMER SERVICE AGENT WITH AZUREML AND OPENAI</dc:title>
  <dc:creator>ritesh verma</dc:creator>
  <dc:description>generated using python-pptx</dc:description>
  <cp:lastModifiedBy>AKSHAY LADHA (RA2412033010035)</cp:lastModifiedBy>
  <cp:revision>27</cp:revision>
  <dcterms:created xsi:type="dcterms:W3CDTF">2013-01-27T09:14:00Z</dcterms:created>
  <dcterms:modified xsi:type="dcterms:W3CDTF">2025-11-21T17:08:08Z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476FF57688F74E4F80FC278401B37DFF_13</vt:lpwstr>
  </property>
  <property fmtid="{D5CDD505-2E9C-101B-9397-08002B2CF9AE}" pid="3" name="KSOProductBuildVer">
    <vt:lpwstr>2057-12.2.0.23155</vt:lpwstr>
  </property>
</Properties>
</file>